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303" r:id="rId2"/>
    <p:sldId id="351" r:id="rId3"/>
    <p:sldId id="350" r:id="rId4"/>
    <p:sldId id="341" r:id="rId5"/>
    <p:sldId id="352" r:id="rId6"/>
    <p:sldId id="346" r:id="rId7"/>
    <p:sldId id="345" r:id="rId8"/>
    <p:sldId id="339" r:id="rId9"/>
    <p:sldId id="338" r:id="rId10"/>
    <p:sldId id="336" r:id="rId11"/>
    <p:sldId id="349" r:id="rId12"/>
    <p:sldId id="334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2" userDrawn="1">
          <p15:clr>
            <a:srgbClr val="A4A3A4"/>
          </p15:clr>
        </p15:guide>
        <p15:guide id="2" pos="12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32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98" autoAdjust="0"/>
    <p:restoredTop sz="94720"/>
  </p:normalViewPr>
  <p:slideViewPr>
    <p:cSldViewPr snapToGrid="0" snapToObjects="1">
      <p:cViewPr varScale="1">
        <p:scale>
          <a:sx n="282" d="100"/>
          <a:sy n="282" d="100"/>
        </p:scale>
        <p:origin x="1152" y="-208"/>
      </p:cViewPr>
      <p:guideLst>
        <p:guide orient="horz" pos="972"/>
        <p:guide pos="12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1" d="100"/>
        <a:sy n="17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CC271-F3F2-014B-B975-2C152FD421D4}" type="datetimeFigureOut">
              <a:t>1/30/24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8231A-F332-774D-9558-B4ED3FAAF09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28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87BCA1-E4A7-4598-1D40-F30BA4F60A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7D83921-C609-7663-02F2-18648F9D30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975CC81-E33F-ACC7-890D-289DF69D1E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94E62-80C4-91FA-0647-7AF21AC320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8231A-F332-774D-9558-B4ED3FAAF098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98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8231A-F332-774D-9558-B4ED3FAAF098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44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297" y="0"/>
            <a:ext cx="9131405" cy="30691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717E61B-3D03-124D-8A40-F439ACF756E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2995" y="2190292"/>
            <a:ext cx="1757749" cy="1757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73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1"/>
            <a:ext cx="9120809" cy="73269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488421B-6076-DA43-A099-4668A5052B9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183" y="250782"/>
            <a:ext cx="963827" cy="96382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9939118-5639-F204-243C-D1A83DFC3357}"/>
              </a:ext>
            </a:extLst>
          </p:cNvPr>
          <p:cNvSpPr txBox="1"/>
          <p:nvPr userDrawn="1"/>
        </p:nvSpPr>
        <p:spPr>
          <a:xfrm>
            <a:off x="7624618" y="5001491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2491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6881361" y="4867429"/>
            <a:ext cx="21918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0">
                <a:latin typeface="Open Sans Light" panose="020B0606030504020204" pitchFamily="34" charset="0"/>
                <a:ea typeface="Open Sans Light" panose="020B0606030504020204" pitchFamily="34" charset="0"/>
                <a:cs typeface="Open Sans Light" panose="020B0606030504020204" pitchFamily="34" charset="0"/>
              </a:rPr>
              <a:t>© 2024 Travel Beyond the Obvious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13050" y="4788365"/>
            <a:ext cx="854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Open Sans Light" panose="020B0606030504020204" pitchFamily="34" charset="0"/>
                <a:ea typeface="Open Sans Light" panose="020B0606030504020204" pitchFamily="34" charset="0"/>
                <a:cs typeface="Open Sans Light" panose="020B0606030504020204" pitchFamily="34" charset="0"/>
              </a:rPr>
              <a:t>Slide </a:t>
            </a:r>
            <a:fld id="{98D1E977-6D8E-1D49-9DED-1DC7A8E6BA56}" type="slidenum">
              <a:rPr lang="en-US" sz="1400">
                <a:latin typeface="Open Sans Light" panose="020B0606030504020204" pitchFamily="34" charset="0"/>
                <a:ea typeface="Open Sans Light" panose="020B0606030504020204" pitchFamily="34" charset="0"/>
                <a:cs typeface="Open Sans Light" panose="020B0606030504020204" pitchFamily="34" charset="0"/>
              </a:rPr>
              <a:t>‹#›</a:t>
            </a:fld>
            <a:endParaRPr lang="en-US" sz="1400">
              <a:latin typeface="Open Sans Light" panose="020B0606030504020204" pitchFamily="34" charset="0"/>
              <a:ea typeface="Open Sans Light" panose="020B0606030504020204" pitchFamily="34" charset="0"/>
              <a:cs typeface="Open Sans Light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83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56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p42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532447" y="3266108"/>
            <a:ext cx="40429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ill Sans Light"/>
                <a:cs typeface="Gill Sans Light"/>
              </a:rPr>
              <a:t>Crossmarketing Brainstorm</a:t>
            </a:r>
          </a:p>
        </p:txBody>
      </p:sp>
    </p:spTree>
    <p:extLst>
      <p:ext uri="{BB962C8B-B14F-4D97-AF65-F5344CB8AC3E}">
        <p14:creationId xmlns:p14="http://schemas.microsoft.com/office/powerpoint/2010/main" val="2612069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CF1045-9922-42B9-739A-212A4725AAE6}"/>
              </a:ext>
            </a:extLst>
          </p:cNvPr>
          <p:cNvSpPr txBox="1"/>
          <p:nvPr/>
        </p:nvSpPr>
        <p:spPr>
          <a:xfrm>
            <a:off x="1051904" y="1189407"/>
            <a:ext cx="4113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Current ideas for marketing collaboration:</a:t>
            </a:r>
          </a:p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4863B8-AF24-492C-4B4F-4E26D5926646}"/>
              </a:ext>
            </a:extLst>
          </p:cNvPr>
          <p:cNvSpPr txBox="1"/>
          <p:nvPr/>
        </p:nvSpPr>
        <p:spPr>
          <a:xfrm>
            <a:off x="1100030" y="1645769"/>
            <a:ext cx="762497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800" kern="10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Group email list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800" kern="10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Sharing email lists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800" kern="10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Instagram pod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800" kern="10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Linkbuilding group</a:t>
            </a:r>
          </a:p>
          <a:p>
            <a:pPr marL="342900" indent="-342900">
              <a:buFont typeface="Symbol" pitchFamily="2" charset="2"/>
              <a:buChar char=""/>
            </a:pPr>
            <a:r>
              <a:rPr lang="en-US" kern="10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TEN newsletter with TE content</a:t>
            </a:r>
            <a:endParaRPr lang="en-US" sz="1800" kern="100">
              <a:effectLst/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800" kern="10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Opt in to receive other TEs’ blog posts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800" kern="10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Pool money to hire writers for joint posts and newsletters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800" kern="10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TBO Email list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800" kern="10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TE’s send an email to their lists asking them to opt in to the TEN mailing list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kern="10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Flipboard channel for TE blog content</a:t>
            </a:r>
            <a:endParaRPr lang="en-US" sz="1800" kern="100">
              <a:effectLst/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>
              <a:latin typeface="Gill Sans MT" panose="020B0502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62244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F73179-0A5E-B0E7-5FA7-58D250E7A5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DB1FD5-83DE-A575-ADBC-C473B256DC66}"/>
              </a:ext>
            </a:extLst>
          </p:cNvPr>
          <p:cNvSpPr txBox="1"/>
          <p:nvPr/>
        </p:nvSpPr>
        <p:spPr>
          <a:xfrm>
            <a:off x="1051904" y="1189407"/>
            <a:ext cx="4113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Current ideas for marketing collaboration:</a:t>
            </a:r>
          </a:p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B9766F-FA9F-3C20-66C4-98DDD439333F}"/>
              </a:ext>
            </a:extLst>
          </p:cNvPr>
          <p:cNvSpPr txBox="1"/>
          <p:nvPr/>
        </p:nvSpPr>
        <p:spPr>
          <a:xfrm>
            <a:off x="1100030" y="1645769"/>
            <a:ext cx="762497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800" kern="100">
                <a:solidFill>
                  <a:srgbClr val="0070C0"/>
                </a:solidFill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Group email list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800" kern="10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Sharing email lists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800" kern="10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Instagram pod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800" kern="10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Linkbuilding group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kern="100">
                <a:solidFill>
                  <a:schemeClr val="accent1"/>
                </a:solidFill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TEN newsletter with TE content</a:t>
            </a:r>
            <a:endParaRPr lang="en-US" sz="1800" kern="100">
              <a:solidFill>
                <a:schemeClr val="accent1"/>
              </a:solidFill>
              <a:effectLst/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800" kern="10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Opt in to receive other TEs’ blog posts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800" strike="sngStrike" kern="10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Pool money to hire writers for joint posts and newsletters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800" kern="100">
                <a:solidFill>
                  <a:srgbClr val="0070C0"/>
                </a:solidFill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TBO Email list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800" kern="10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TE’s send an email to their lists asking them to opt in to the TEN mailing list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kern="100">
                <a:solidFill>
                  <a:srgbClr val="0070C0"/>
                </a:solidFill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Flipboard channel for TE blog content</a:t>
            </a:r>
            <a:endParaRPr lang="en-US" sz="1800" kern="100">
              <a:solidFill>
                <a:srgbClr val="0070C0"/>
              </a:solidFill>
              <a:effectLst/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>
              <a:latin typeface="Gill Sans MT" panose="020B0502020104020203" pitchFamily="34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063826-F52C-6B10-0AE0-3FB664893E0C}"/>
              </a:ext>
            </a:extLst>
          </p:cNvPr>
          <p:cNvSpPr txBox="1"/>
          <p:nvPr/>
        </p:nvSpPr>
        <p:spPr>
          <a:xfrm>
            <a:off x="6777312" y="1091771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TE Activities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FA0769-13E8-2774-F657-BE148E7ED6D2}"/>
              </a:ext>
            </a:extLst>
          </p:cNvPr>
          <p:cNvSpPr txBox="1"/>
          <p:nvPr/>
        </p:nvSpPr>
        <p:spPr>
          <a:xfrm>
            <a:off x="6777312" y="1368770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TBO Activities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B2C89F-83A5-A661-1C56-B11674DA27B1}"/>
              </a:ext>
            </a:extLst>
          </p:cNvPr>
          <p:cNvSpPr txBox="1"/>
          <p:nvPr/>
        </p:nvSpPr>
        <p:spPr>
          <a:xfrm>
            <a:off x="6777312" y="1645769"/>
            <a:ext cx="1065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trike="sngStrike"/>
              <a:t>Postpone</a:t>
            </a:r>
          </a:p>
        </p:txBody>
      </p:sp>
    </p:spTree>
    <p:extLst>
      <p:ext uri="{BB962C8B-B14F-4D97-AF65-F5344CB8AC3E}">
        <p14:creationId xmlns:p14="http://schemas.microsoft.com/office/powerpoint/2010/main" val="3729078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F91713-2D06-103F-1861-28B7D0FBF55A}"/>
              </a:ext>
            </a:extLst>
          </p:cNvPr>
          <p:cNvSpPr txBox="1"/>
          <p:nvPr/>
        </p:nvSpPr>
        <p:spPr>
          <a:xfrm>
            <a:off x="1143963" y="1492991"/>
            <a:ext cx="2299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Travel Expert Activities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6D3CF7-B5DE-05FF-E323-CDF7CD5501EC}"/>
              </a:ext>
            </a:extLst>
          </p:cNvPr>
          <p:cNvSpPr txBox="1"/>
          <p:nvPr/>
        </p:nvSpPr>
        <p:spPr>
          <a:xfrm>
            <a:off x="6267236" y="1492991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TBO Activities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4C3A2D-2166-3F7D-D54F-5DCDA4C4C978}"/>
              </a:ext>
            </a:extLst>
          </p:cNvPr>
          <p:cNvSpPr txBox="1"/>
          <p:nvPr/>
        </p:nvSpPr>
        <p:spPr>
          <a:xfrm>
            <a:off x="3157302" y="786154"/>
            <a:ext cx="2956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TBO Marketing Brainstorm</a:t>
            </a:r>
          </a:p>
        </p:txBody>
      </p:sp>
      <p:sp>
        <p:nvSpPr>
          <p:cNvPr id="6" name="5-Point Star 5">
            <a:extLst>
              <a:ext uri="{FF2B5EF4-FFF2-40B4-BE49-F238E27FC236}">
                <a16:creationId xmlns:a16="http://schemas.microsoft.com/office/drawing/2014/main" id="{54CF43F7-217F-4D80-24D1-78E6743BCC67}"/>
              </a:ext>
            </a:extLst>
          </p:cNvPr>
          <p:cNvSpPr/>
          <p:nvPr/>
        </p:nvSpPr>
        <p:spPr>
          <a:xfrm>
            <a:off x="8717738" y="4461997"/>
            <a:ext cx="302508" cy="302508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D88ECE-A5D7-938F-D6B6-20828A680D1F}"/>
              </a:ext>
            </a:extLst>
          </p:cNvPr>
          <p:cNvSpPr txBox="1"/>
          <p:nvPr/>
        </p:nvSpPr>
        <p:spPr>
          <a:xfrm>
            <a:off x="529390" y="1862323"/>
            <a:ext cx="39669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200" kern="10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Sharing email lists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200" kern="10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  - For next few newsletters feature other TEs in group – insert link to other TE website</a:t>
            </a:r>
            <a:r>
              <a:rPr lang="en-US" sz="1200" kern="10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200" kern="10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Instagram pod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200" kern="10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Linkbuilding group – TE offers other TE content to their social/web/blog/channels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200" kern="100">
                <a:solidFill>
                  <a:schemeClr val="accent6">
                    <a:lumMod val="75000"/>
                  </a:schemeClr>
                </a:solidFill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Opt in to receive other TEs’ blog posts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200" kern="10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Guest blogging (regional? general – packing list, how travel insurance works, etc)</a:t>
            </a:r>
            <a:endParaRPr lang="en-US" sz="1200" kern="100">
              <a:solidFill>
                <a:schemeClr val="accent6">
                  <a:lumMod val="75000"/>
                </a:schemeClr>
              </a:solidFill>
              <a:effectLst/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200" kern="100">
              <a:solidFill>
                <a:schemeClr val="accent6">
                  <a:lumMod val="75000"/>
                </a:schemeClr>
              </a:solidFill>
              <a:effectLst/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200" kern="100">
              <a:solidFill>
                <a:schemeClr val="accent6">
                  <a:lumMod val="75000"/>
                </a:schemeClr>
              </a:solidFill>
              <a:effectLst/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400" kern="100">
              <a:solidFill>
                <a:schemeClr val="accent6">
                  <a:lumMod val="75000"/>
                </a:schemeClr>
              </a:solidFill>
              <a:effectLst/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A5EF2-43C5-5E49-03E7-DE70D148EE8A}"/>
              </a:ext>
            </a:extLst>
          </p:cNvPr>
          <p:cNvSpPr txBox="1"/>
          <p:nvPr/>
        </p:nvSpPr>
        <p:spPr>
          <a:xfrm>
            <a:off x="4750755" y="1868345"/>
            <a:ext cx="3966983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200" kern="100">
                <a:solidFill>
                  <a:srgbClr val="0070C0"/>
                </a:solidFill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Group email list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200" kern="100">
                <a:solidFill>
                  <a:srgbClr val="0070C0"/>
                </a:solidFill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TBO Email list</a:t>
            </a:r>
          </a:p>
          <a:p>
            <a:r>
              <a:rPr lang="en-US" sz="1200" kern="100">
                <a:solidFill>
                  <a:schemeClr val="accent1"/>
                </a:solidFill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TEN newsletter with TE content</a:t>
            </a:r>
            <a:endParaRPr lang="en-US" sz="1200" kern="100">
              <a:solidFill>
                <a:schemeClr val="accent1"/>
              </a:solidFill>
              <a:effectLst/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200" kern="100">
                <a:solidFill>
                  <a:srgbClr val="0070C0"/>
                </a:solidFill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Flipboard channel for TE blog content</a:t>
            </a:r>
          </a:p>
          <a:p>
            <a:r>
              <a:rPr lang="en-US" sz="1200" kern="100">
                <a:solidFill>
                  <a:srgbClr val="0070C0"/>
                </a:solidFill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TE’s send an email to their lists asking them to opt in to the TEN mailing list</a:t>
            </a:r>
          </a:p>
          <a:p>
            <a:r>
              <a:rPr lang="en-US" sz="1200" kern="100">
                <a:solidFill>
                  <a:srgbClr val="0070C0"/>
                </a:solidFill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TEN webinar – feature TEs – broadcasts, instagram FB Live</a:t>
            </a:r>
            <a:endParaRPr lang="en-US" sz="1200" kern="100">
              <a:solidFill>
                <a:srgbClr val="0070C0"/>
              </a:solidFill>
              <a:effectLst/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200" kern="100">
                <a:solidFill>
                  <a:srgbClr val="0070C0"/>
                </a:solidFill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TEN FB group – quite a bit of work, longer play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200" kern="100">
                <a:solidFill>
                  <a:srgbClr val="0070C0"/>
                </a:solidFill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Podcast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200" kern="100">
                <a:solidFill>
                  <a:srgbClr val="0070C0"/>
                </a:solidFill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Blog</a:t>
            </a: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693597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D29FB8-002B-2771-01C8-FA8632BDFF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FC3E83-270D-87C6-B3E5-B29342BDA3F6}"/>
              </a:ext>
            </a:extLst>
          </p:cNvPr>
          <p:cNvSpPr txBox="1"/>
          <p:nvPr/>
        </p:nvSpPr>
        <p:spPr>
          <a:xfrm>
            <a:off x="949149" y="1209046"/>
            <a:ext cx="4717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ill Sans Light"/>
                <a:cs typeface="Gill Sans Light"/>
              </a:rPr>
              <a:t>Why we are having this meeting</a:t>
            </a:r>
            <a:endParaRPr lang="en-US" sz="2800" dirty="0">
              <a:latin typeface="Gill Sans MT" panose="020B0502020104020203" pitchFamily="34" charset="77"/>
              <a:cs typeface="Gill Sans Light"/>
            </a:endParaRPr>
          </a:p>
        </p:txBody>
      </p:sp>
      <p:sp>
        <p:nvSpPr>
          <p:cNvPr id="3" name="5-Point Star 2">
            <a:extLst>
              <a:ext uri="{FF2B5EF4-FFF2-40B4-BE49-F238E27FC236}">
                <a16:creationId xmlns:a16="http://schemas.microsoft.com/office/drawing/2014/main" id="{0747E08F-DCBC-0C1B-F2AF-2695FD34703A}"/>
              </a:ext>
            </a:extLst>
          </p:cNvPr>
          <p:cNvSpPr/>
          <p:nvPr/>
        </p:nvSpPr>
        <p:spPr>
          <a:xfrm>
            <a:off x="8717738" y="4461997"/>
            <a:ext cx="302508" cy="302508"/>
          </a:xfrm>
          <a:prstGeom prst="star5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403BDB-CC67-8061-53DE-04F9058A2A12}"/>
              </a:ext>
            </a:extLst>
          </p:cNvPr>
          <p:cNvSpPr txBox="1"/>
          <p:nvPr/>
        </p:nvSpPr>
        <p:spPr>
          <a:xfrm>
            <a:off x="1299410" y="1986928"/>
            <a:ext cx="6421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FE6AAA-852A-2785-F0C1-3DA470499801}"/>
              </a:ext>
            </a:extLst>
          </p:cNvPr>
          <p:cNvSpPr txBox="1"/>
          <p:nvPr/>
        </p:nvSpPr>
        <p:spPr>
          <a:xfrm>
            <a:off x="1065655" y="1851405"/>
            <a:ext cx="6538970" cy="27833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To date marketing collaboration ad hoc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Referrals, sharing ideas, stuff we don’t even know about </a:t>
            </a:r>
            <a:r>
              <a:rPr lang="en-US">
                <a:latin typeface="Open Sans Light" pitchFamily="2" charset="0"/>
                <a:ea typeface="Open Sans Light" pitchFamily="2" charset="0"/>
                <a:cs typeface="Open Sans Light" pitchFamily="2" charset="0"/>
                <a:sym typeface="Wingdings" pitchFamily="2" charset="2"/>
              </a:rPr>
              <a:t></a:t>
            </a:r>
            <a:endParaRPr lang="en-US">
              <a:latin typeface="Open Sans Light" pitchFamily="2" charset="0"/>
              <a:ea typeface="Open Sans Light" pitchFamily="2" charset="0"/>
              <a:cs typeface="Open Sans Light" pitchFamily="2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Some have gone from idea to implementation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Recently there have been a set of ideas that are connected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Instagram Pod, Crosslink group</a:t>
            </a:r>
          </a:p>
        </p:txBody>
      </p:sp>
    </p:spTree>
    <p:extLst>
      <p:ext uri="{BB962C8B-B14F-4D97-AF65-F5344CB8AC3E}">
        <p14:creationId xmlns:p14="http://schemas.microsoft.com/office/powerpoint/2010/main" val="3401066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0E50FA-6854-DCAD-DFEB-F20E47ABFC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A772BE-5BFB-ADE2-6D2C-1BB74C31EED0}"/>
              </a:ext>
            </a:extLst>
          </p:cNvPr>
          <p:cNvSpPr txBox="1"/>
          <p:nvPr/>
        </p:nvSpPr>
        <p:spPr>
          <a:xfrm>
            <a:off x="1051904" y="1189407"/>
            <a:ext cx="4113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Current ideas for marketing collaboration:</a:t>
            </a:r>
          </a:p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C30769-0847-09AF-0378-779AE610D29A}"/>
              </a:ext>
            </a:extLst>
          </p:cNvPr>
          <p:cNvSpPr txBox="1"/>
          <p:nvPr/>
        </p:nvSpPr>
        <p:spPr>
          <a:xfrm>
            <a:off x="1100030" y="1645769"/>
            <a:ext cx="762497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800" kern="10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Group email list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800" kern="10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Sharing email lists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800" kern="10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Instagram pod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800" kern="10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Linkbuilding group</a:t>
            </a:r>
          </a:p>
          <a:p>
            <a:pPr marL="342900" indent="-342900">
              <a:buFont typeface="Symbol" pitchFamily="2" charset="2"/>
              <a:buChar char=""/>
            </a:pPr>
            <a:r>
              <a:rPr lang="en-US" kern="10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TEN newsletter with TE content</a:t>
            </a:r>
            <a:endParaRPr lang="en-US" sz="1800" kern="100">
              <a:effectLst/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800" kern="10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Opt in to receive other TEs’ blog posts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800" kern="10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Pool money to hire writers for joint posts and newsletters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800" kern="10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TBO Email list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1800" kern="10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TE’s send an email to their lists asking them to opt in to the TEN mailing list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kern="10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Flipboard channel for TE blog content</a:t>
            </a:r>
            <a:endParaRPr lang="en-US" sz="1800" kern="100">
              <a:effectLst/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>
              <a:latin typeface="Gill Sans MT" panose="020B0502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687964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22FF90-6ACF-5B71-7211-8326885F69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305BE84-44F6-D5AC-C27D-8B13802FB73C}"/>
              </a:ext>
            </a:extLst>
          </p:cNvPr>
          <p:cNvSpPr txBox="1"/>
          <p:nvPr/>
        </p:nvSpPr>
        <p:spPr>
          <a:xfrm>
            <a:off x="495387" y="1277798"/>
            <a:ext cx="63712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Gill Sans Light"/>
                <a:cs typeface="Gill Sans Light"/>
              </a:rPr>
              <a:t>Where does TBO fit in to your marketing?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EE1C69-766A-FBF2-8D36-9832469208ED}"/>
              </a:ext>
            </a:extLst>
          </p:cNvPr>
          <p:cNvSpPr txBox="1"/>
          <p:nvPr/>
        </p:nvSpPr>
        <p:spPr>
          <a:xfrm>
            <a:off x="765806" y="1801018"/>
            <a:ext cx="76123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kern="10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Our training and coaching activites are </a:t>
            </a:r>
            <a:r>
              <a:rPr lang="en-US" sz="1600" b="1" kern="10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differentiators</a:t>
            </a:r>
            <a:r>
              <a:rPr lang="en-US" sz="1600" kern="10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for our Travel Experts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kern="10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Training – Courses, Working Sessions, Day Trips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kern="10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Coaching – Masterminds, Accountability Calls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kern="10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Travel Expert Network is our </a:t>
            </a:r>
            <a:r>
              <a:rPr lang="en-US" sz="1600" b="1" kern="10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premium status </a:t>
            </a:r>
            <a:r>
              <a:rPr lang="en-US" sz="1600" kern="10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for Certified Travel Experts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kern="10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Certification </a:t>
            </a:r>
            <a:r>
              <a:rPr lang="en-US" sz="1600" b="1" kern="10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helps you stand out </a:t>
            </a:r>
            <a:r>
              <a:rPr lang="en-US" sz="1600" kern="10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– Certificates, badges, TEN crosslinks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kern="10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Your customers are not just hiring you, they get access to </a:t>
            </a:r>
            <a:r>
              <a:rPr lang="en-US" sz="1600" b="1" kern="10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everyone in the network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702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5C5BB0-E4C2-4B60-149D-9CE916A06D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EAC57D1-9E1B-D5F3-A285-189FCE57F3A1}"/>
              </a:ext>
            </a:extLst>
          </p:cNvPr>
          <p:cNvSpPr txBox="1"/>
          <p:nvPr/>
        </p:nvSpPr>
        <p:spPr>
          <a:xfrm>
            <a:off x="495387" y="1277798"/>
            <a:ext cx="3598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Gill Sans Light"/>
                <a:cs typeface="Gill Sans Light"/>
              </a:rPr>
              <a:t>Travel Expert Network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FF054D-B237-E757-9B02-7C74BCA57E34}"/>
              </a:ext>
            </a:extLst>
          </p:cNvPr>
          <p:cNvSpPr txBox="1"/>
          <p:nvPr/>
        </p:nvSpPr>
        <p:spPr>
          <a:xfrm>
            <a:off x="816592" y="1801018"/>
            <a:ext cx="76123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kern="10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Curated group of exceptional travel experts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kern="10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Referral system for travelers to find the best planner for their trip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kern="10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#travelexpertnetwork is our branded identity on social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kern="10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Currently only CTEs in Directory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kern="10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We want all our Travel Experts to be part of TEN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kern="10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Premium status in Directory for CTEs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kern="10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Pre-certification TEs are already part of the Travel Expert Network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kern="10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The fastest way for TEN to get recognition is with your help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0403A0B-52A0-DD0F-8208-BB56D3CFB8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9751" y="969401"/>
            <a:ext cx="2150434" cy="215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76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A10F18-4CA3-BEBE-71B0-9C237888DE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55E5C6B-9E18-14C8-AF44-B76E9D5FA291}"/>
              </a:ext>
            </a:extLst>
          </p:cNvPr>
          <p:cNvSpPr txBox="1"/>
          <p:nvPr/>
        </p:nvSpPr>
        <p:spPr>
          <a:xfrm>
            <a:off x="495387" y="1277798"/>
            <a:ext cx="46559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Gill Sans Light"/>
                <a:cs typeface="Gill Sans Light"/>
              </a:rPr>
              <a:t>TBO/TEN Marketing Activities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8757C9-9B60-11E2-899A-7DD1A118950D}"/>
              </a:ext>
            </a:extLst>
          </p:cNvPr>
          <p:cNvSpPr txBox="1"/>
          <p:nvPr/>
        </p:nvSpPr>
        <p:spPr>
          <a:xfrm>
            <a:off x="857843" y="1801018"/>
            <a:ext cx="76123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kern="10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Travel Beyond the Obvious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kern="10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Customer: Travel Experts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kern="10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Plays: TBO site, mailing list, social media, other in the works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kern="10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Travel Expert Network (and our Travel Experts)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kern="10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Customer: </a:t>
            </a:r>
            <a:r>
              <a:rPr lang="en-US" sz="1600" kern="10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Travelers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kern="10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Plays: TEN web site, Directory, Traveler TE Request form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kern="10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Our long term marketing “play” is the Travel Expert Network</a:t>
            </a:r>
          </a:p>
          <a:p>
            <a:pPr lvl="1">
              <a:lnSpc>
                <a:spcPct val="150000"/>
              </a:lnSpc>
            </a:pPr>
            <a:r>
              <a:rPr lang="en-US" sz="1600" kern="10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New play: We endorse marketing activities of our Travel Experts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239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65BDFE-2E43-F949-161A-9221B89B50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6144833-A3B9-78D0-257C-A6E8A67C3691}"/>
              </a:ext>
            </a:extLst>
          </p:cNvPr>
          <p:cNvSpPr txBox="1"/>
          <p:nvPr/>
        </p:nvSpPr>
        <p:spPr>
          <a:xfrm>
            <a:off x="495387" y="1277798"/>
            <a:ext cx="51668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Gill Sans Light"/>
                <a:cs typeface="Gill Sans Light"/>
              </a:rPr>
              <a:t>Marketing Playlist – Travel Experts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303DCF-673F-672B-87A3-E3E7735CF0DA}"/>
              </a:ext>
            </a:extLst>
          </p:cNvPr>
          <p:cNvSpPr txBox="1"/>
          <p:nvPr/>
        </p:nvSpPr>
        <p:spPr>
          <a:xfrm>
            <a:off x="441594" y="1801018"/>
            <a:ext cx="402059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Prioritize </a:t>
            </a:r>
            <a:r>
              <a:rPr lang="en-US" sz="1600" b="1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ExtraBold" pitchFamily="2" charset="0"/>
                <a:cs typeface="Open Sans ExtraBold" pitchFamily="2" charset="0"/>
              </a:rPr>
              <a:t>mobile-friendly</a:t>
            </a:r>
            <a:r>
              <a:rPr lang="en-US" sz="1600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 content and websites</a:t>
            </a:r>
            <a:endParaRPr lang="en-US" sz="1600" kern="100">
              <a:effectLst/>
              <a:latin typeface="Gill Sans MT" panose="020B0502020104020203" pitchFamily="34" charset="77"/>
              <a:ea typeface="Open Sans Light" pitchFamily="2" charset="0"/>
              <a:cs typeface="Open Sans Light" pitchFamily="2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Improve local </a:t>
            </a:r>
            <a:r>
              <a:rPr lang="en-US" sz="1600" b="1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ExtraBold" pitchFamily="2" charset="0"/>
                <a:cs typeface="Open Sans ExtraBold" pitchFamily="2" charset="0"/>
              </a:rPr>
              <a:t>search visibility</a:t>
            </a:r>
            <a:endParaRPr lang="en-US" sz="1600" kern="100">
              <a:effectLst/>
              <a:latin typeface="Gill Sans MT" panose="020B0502020104020203" pitchFamily="34" charset="77"/>
              <a:ea typeface="Open Sans Light" pitchFamily="2" charset="0"/>
              <a:cs typeface="Open Sans Light" pitchFamily="2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Use AI-powered chatbots for </a:t>
            </a:r>
            <a:r>
              <a:rPr lang="en-US" sz="1600" b="1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ExtraBold" pitchFamily="2" charset="0"/>
                <a:cs typeface="Open Sans ExtraBold" pitchFamily="2" charset="0"/>
              </a:rPr>
              <a:t>customer support</a:t>
            </a:r>
            <a:endParaRPr lang="en-US" sz="1600" kern="100">
              <a:effectLst/>
              <a:latin typeface="Gill Sans MT" panose="020B0502020104020203" pitchFamily="34" charset="77"/>
              <a:ea typeface="Open Sans Light" pitchFamily="2" charset="0"/>
              <a:cs typeface="Open Sans Light" pitchFamily="2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Engage actively on </a:t>
            </a:r>
            <a:r>
              <a:rPr lang="en-US" sz="1600" b="1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ExtraBold" pitchFamily="2" charset="0"/>
                <a:cs typeface="Open Sans ExtraBold" pitchFamily="2" charset="0"/>
              </a:rPr>
              <a:t>social media</a:t>
            </a:r>
            <a:endParaRPr lang="en-US" sz="1600" kern="100">
              <a:effectLst/>
              <a:latin typeface="Gill Sans MT" panose="020B0502020104020203" pitchFamily="34" charset="77"/>
              <a:ea typeface="Open Sans Light" pitchFamily="2" charset="0"/>
              <a:cs typeface="Open Sans Light" pitchFamily="2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Explore </a:t>
            </a:r>
            <a:r>
              <a:rPr lang="en-US" sz="1600" b="1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ExtraBold" pitchFamily="2" charset="0"/>
                <a:cs typeface="Open Sans ExtraBold" pitchFamily="2" charset="0"/>
              </a:rPr>
              <a:t>influencer marketing</a:t>
            </a:r>
            <a:endParaRPr lang="en-US" sz="1600" kern="100">
              <a:effectLst/>
              <a:latin typeface="Gill Sans MT" panose="020B0502020104020203" pitchFamily="34" charset="77"/>
              <a:ea typeface="Open Sans Light" pitchFamily="2" charset="0"/>
              <a:cs typeface="Open Sans Light" pitchFamily="2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Use </a:t>
            </a:r>
            <a:r>
              <a:rPr lang="en-US" sz="1600" b="1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ExtraBold" pitchFamily="2" charset="0"/>
                <a:cs typeface="Open Sans ExtraBold" pitchFamily="2" charset="0"/>
              </a:rPr>
              <a:t>email marketing automation</a:t>
            </a:r>
            <a:r>
              <a:rPr lang="en-US" sz="1600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 for personalization</a:t>
            </a:r>
            <a:endParaRPr lang="en-US" sz="1600" kern="100">
              <a:effectLst/>
              <a:latin typeface="Gill Sans MT" panose="020B0502020104020203" pitchFamily="34" charset="77"/>
              <a:ea typeface="Open Sans Light" pitchFamily="2" charset="0"/>
              <a:cs typeface="Open Sans Light" pitchFamily="2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Don't forget to </a:t>
            </a:r>
            <a:r>
              <a:rPr lang="en-US" sz="1600" b="1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ExtraBold" pitchFamily="2" charset="0"/>
                <a:cs typeface="Open Sans ExtraBold" pitchFamily="2" charset="0"/>
              </a:rPr>
              <a:t>monitor analytics</a:t>
            </a:r>
            <a:r>
              <a:rPr lang="en-US" sz="1600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 and adjust strategies accordingly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E41747-8841-A6E9-F23E-B8116434E793}"/>
              </a:ext>
            </a:extLst>
          </p:cNvPr>
          <p:cNvSpPr txBox="1"/>
          <p:nvPr/>
        </p:nvSpPr>
        <p:spPr>
          <a:xfrm>
            <a:off x="3966983" y="4721578"/>
            <a:ext cx="3142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- Imelda Alejandrino, AP42.com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263751-3353-BC6A-627C-44BAE6CEA5A0}"/>
              </a:ext>
            </a:extLst>
          </p:cNvPr>
          <p:cNvSpPr txBox="1"/>
          <p:nvPr/>
        </p:nvSpPr>
        <p:spPr>
          <a:xfrm>
            <a:off x="4387765" y="1801018"/>
            <a:ext cx="38418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ExtraBold" pitchFamily="2" charset="0"/>
                <a:cs typeface="Open Sans ExtraBold" pitchFamily="2" charset="0"/>
              </a:rPr>
              <a:t>Personalize marketing messages</a:t>
            </a:r>
            <a:endParaRPr lang="en-US" sz="1600" kern="100">
              <a:effectLst/>
              <a:latin typeface="Gill Sans MT" panose="020B0502020104020203" pitchFamily="34" charset="77"/>
              <a:ea typeface="Open Sans Light" pitchFamily="2" charset="0"/>
              <a:cs typeface="Open Sans Light" pitchFamily="2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Highlight </a:t>
            </a:r>
            <a:r>
              <a:rPr lang="en-US" sz="1600" b="1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ExtraBold" pitchFamily="2" charset="0"/>
                <a:cs typeface="Open Sans ExtraBold" pitchFamily="2" charset="0"/>
              </a:rPr>
              <a:t>sustainability and social responsibility</a:t>
            </a:r>
            <a:r>
              <a:rPr lang="en-US" sz="1600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 efforts</a:t>
            </a:r>
            <a:endParaRPr lang="en-US" sz="1600" kern="100">
              <a:effectLst/>
              <a:latin typeface="Gill Sans MT" panose="020B0502020104020203" pitchFamily="34" charset="77"/>
              <a:ea typeface="Open Sans Light" pitchFamily="2" charset="0"/>
              <a:cs typeface="Open Sans Light" pitchFamily="2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ExtraBold" pitchFamily="2" charset="0"/>
                <a:cs typeface="Open Sans ExtraBold" pitchFamily="2" charset="0"/>
              </a:rPr>
              <a:t>Collaborate</a:t>
            </a:r>
            <a:r>
              <a:rPr lang="en-US" sz="1600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 with other businesses for mutual growth</a:t>
            </a:r>
            <a:endParaRPr lang="en-US" sz="1600" kern="100">
              <a:effectLst/>
              <a:latin typeface="Gill Sans MT" panose="020B0502020104020203" pitchFamily="34" charset="77"/>
              <a:ea typeface="Open Sans Light" pitchFamily="2" charset="0"/>
              <a:cs typeface="Open Sans Light" pitchFamily="2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Encourage </a:t>
            </a:r>
            <a:r>
              <a:rPr lang="en-US" sz="1600" b="1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ExtraBold" pitchFamily="2" charset="0"/>
                <a:cs typeface="Open Sans ExtraBold" pitchFamily="2" charset="0"/>
              </a:rPr>
              <a:t>customer reviews and testimonials</a:t>
            </a:r>
            <a:endParaRPr lang="en-US" sz="1600" kern="100">
              <a:effectLst/>
              <a:latin typeface="Gill Sans MT" panose="020B0502020104020203" pitchFamily="34" charset="77"/>
              <a:ea typeface="Open Sans Light" pitchFamily="2" charset="0"/>
              <a:cs typeface="Open Sans Light" pitchFamily="2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ExtraBold" pitchFamily="2" charset="0"/>
                <a:cs typeface="Open Sans ExtraBold" pitchFamily="2" charset="0"/>
              </a:rPr>
              <a:t>Stay informed</a:t>
            </a:r>
            <a:r>
              <a:rPr lang="en-US" sz="1600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 about marketing trends</a:t>
            </a:r>
            <a:endParaRPr lang="en-US" sz="1600" kern="100">
              <a:effectLst/>
              <a:latin typeface="Gill Sans MT" panose="020B0502020104020203" pitchFamily="34" charset="77"/>
              <a:ea typeface="Open Sans Light" pitchFamily="2" charset="0"/>
              <a:cs typeface="Open Sans Light" pitchFamily="2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ExtraBold" pitchFamily="2" charset="0"/>
                <a:cs typeface="Open Sans ExtraBold" pitchFamily="2" charset="0"/>
              </a:rPr>
              <a:t>Budget wisely</a:t>
            </a:r>
            <a:r>
              <a:rPr lang="en-US" sz="1600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 focusing on </a:t>
            </a:r>
            <a:r>
              <a:rPr lang="en-US" sz="1600" b="1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ExtraBold" pitchFamily="2" charset="0"/>
                <a:cs typeface="Open Sans ExtraBold" pitchFamily="2" charset="0"/>
              </a:rPr>
              <a:t>ROI-driven tactics</a:t>
            </a:r>
            <a:endParaRPr lang="en-US" sz="1600" kern="100">
              <a:effectLst/>
              <a:latin typeface="Gill Sans MT" panose="020B0502020104020203" pitchFamily="34" charset="77"/>
              <a:ea typeface="Open Sans Light" pitchFamily="2" charset="0"/>
              <a:cs typeface="Open Sans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892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9FD089-8743-82C3-FA81-C49B5014EE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142533-6F93-815D-4B4A-F2D4EC783E6E}"/>
              </a:ext>
            </a:extLst>
          </p:cNvPr>
          <p:cNvSpPr txBox="1"/>
          <p:nvPr/>
        </p:nvSpPr>
        <p:spPr>
          <a:xfrm>
            <a:off x="495387" y="1277798"/>
            <a:ext cx="51668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Gill Sans Light"/>
                <a:cs typeface="Gill Sans Light"/>
              </a:rPr>
              <a:t>Marketing Playlist – Travel Experts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8E2A0D-A3CE-61A3-F2F0-44A0004401EA}"/>
              </a:ext>
            </a:extLst>
          </p:cNvPr>
          <p:cNvSpPr txBox="1"/>
          <p:nvPr/>
        </p:nvSpPr>
        <p:spPr>
          <a:xfrm>
            <a:off x="441594" y="1801018"/>
            <a:ext cx="402059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kern="100">
                <a:solidFill>
                  <a:schemeClr val="bg1">
                    <a:lumMod val="85000"/>
                  </a:schemeClr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Prioritize </a:t>
            </a:r>
            <a:r>
              <a:rPr lang="en-US" sz="1600" b="1" kern="100">
                <a:solidFill>
                  <a:schemeClr val="bg1">
                    <a:lumMod val="85000"/>
                  </a:schemeClr>
                </a:solidFill>
                <a:effectLst/>
                <a:latin typeface="Gill Sans MT" panose="020B0502020104020203" pitchFamily="34" charset="77"/>
                <a:ea typeface="Open Sans ExtraBold" pitchFamily="2" charset="0"/>
                <a:cs typeface="Open Sans ExtraBold" pitchFamily="2" charset="0"/>
              </a:rPr>
              <a:t>mobile-friendly</a:t>
            </a:r>
            <a:r>
              <a:rPr lang="en-US" sz="1600" kern="100">
                <a:solidFill>
                  <a:schemeClr val="bg1">
                    <a:lumMod val="85000"/>
                  </a:schemeClr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 content and websites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kern="100">
                <a:solidFill>
                  <a:schemeClr val="bg1">
                    <a:lumMod val="85000"/>
                  </a:schemeClr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Improve local </a:t>
            </a:r>
            <a:r>
              <a:rPr lang="en-US" sz="1600" b="1" kern="100">
                <a:solidFill>
                  <a:schemeClr val="bg1">
                    <a:lumMod val="85000"/>
                  </a:schemeClr>
                </a:solidFill>
                <a:effectLst/>
                <a:latin typeface="Gill Sans MT" panose="020B0502020104020203" pitchFamily="34" charset="77"/>
                <a:ea typeface="Open Sans ExtraBold" pitchFamily="2" charset="0"/>
                <a:cs typeface="Open Sans ExtraBold" pitchFamily="2" charset="0"/>
              </a:rPr>
              <a:t>search visibility</a:t>
            </a:r>
            <a:endParaRPr lang="en-US" sz="1600" kern="100">
              <a:solidFill>
                <a:schemeClr val="bg1">
                  <a:lumMod val="85000"/>
                </a:schemeClr>
              </a:solidFill>
              <a:effectLst/>
              <a:latin typeface="Gill Sans MT" panose="020B0502020104020203" pitchFamily="34" charset="77"/>
              <a:ea typeface="Open Sans Light" pitchFamily="2" charset="0"/>
              <a:cs typeface="Open Sans Light" pitchFamily="2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kern="100">
                <a:solidFill>
                  <a:schemeClr val="bg1">
                    <a:lumMod val="85000"/>
                  </a:schemeClr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Use AI-powered chatbots for </a:t>
            </a:r>
            <a:r>
              <a:rPr lang="en-US" sz="1600" b="1" kern="100">
                <a:solidFill>
                  <a:schemeClr val="bg1">
                    <a:lumMod val="85000"/>
                  </a:schemeClr>
                </a:solidFill>
                <a:effectLst/>
                <a:latin typeface="Gill Sans MT" panose="020B0502020104020203" pitchFamily="34" charset="77"/>
                <a:ea typeface="Open Sans ExtraBold" pitchFamily="2" charset="0"/>
                <a:cs typeface="Open Sans ExtraBold" pitchFamily="2" charset="0"/>
              </a:rPr>
              <a:t>customer support</a:t>
            </a:r>
            <a:endParaRPr lang="en-US" sz="1600" kern="100">
              <a:solidFill>
                <a:schemeClr val="bg1">
                  <a:lumMod val="85000"/>
                </a:schemeClr>
              </a:solidFill>
              <a:effectLst/>
              <a:latin typeface="Gill Sans MT" panose="020B0502020104020203" pitchFamily="34" charset="77"/>
              <a:ea typeface="Open Sans Light" pitchFamily="2" charset="0"/>
              <a:cs typeface="Open Sans Light" pitchFamily="2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kern="100">
                <a:solidFill>
                  <a:schemeClr val="bg1">
                    <a:lumMod val="85000"/>
                  </a:schemeClr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Engage actively on </a:t>
            </a:r>
            <a:r>
              <a:rPr lang="en-US" sz="1600" b="1" kern="100">
                <a:solidFill>
                  <a:schemeClr val="bg1">
                    <a:lumMod val="85000"/>
                  </a:schemeClr>
                </a:solidFill>
                <a:effectLst/>
                <a:latin typeface="Gill Sans MT" panose="020B0502020104020203" pitchFamily="34" charset="77"/>
                <a:ea typeface="Open Sans ExtraBold" pitchFamily="2" charset="0"/>
                <a:cs typeface="Open Sans ExtraBold" pitchFamily="2" charset="0"/>
              </a:rPr>
              <a:t>social media</a:t>
            </a:r>
            <a:endParaRPr lang="en-US" sz="1600" kern="100">
              <a:solidFill>
                <a:schemeClr val="bg1">
                  <a:lumMod val="85000"/>
                </a:schemeClr>
              </a:solidFill>
              <a:effectLst/>
              <a:latin typeface="Gill Sans MT" panose="020B0502020104020203" pitchFamily="34" charset="77"/>
              <a:ea typeface="Open Sans Light" pitchFamily="2" charset="0"/>
              <a:cs typeface="Open Sans Light" pitchFamily="2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kern="100">
                <a:solidFill>
                  <a:schemeClr val="bg1">
                    <a:lumMod val="85000"/>
                  </a:schemeClr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Explore </a:t>
            </a:r>
            <a:r>
              <a:rPr lang="en-US" sz="1600" b="1" kern="100">
                <a:solidFill>
                  <a:schemeClr val="bg1">
                    <a:lumMod val="85000"/>
                  </a:schemeClr>
                </a:solidFill>
                <a:effectLst/>
                <a:latin typeface="Gill Sans MT" panose="020B0502020104020203" pitchFamily="34" charset="77"/>
                <a:ea typeface="Open Sans ExtraBold" pitchFamily="2" charset="0"/>
                <a:cs typeface="Open Sans ExtraBold" pitchFamily="2" charset="0"/>
              </a:rPr>
              <a:t>influencer marketing</a:t>
            </a:r>
            <a:endParaRPr lang="en-US" sz="1600" kern="100">
              <a:solidFill>
                <a:schemeClr val="bg1">
                  <a:lumMod val="85000"/>
                </a:schemeClr>
              </a:solidFill>
              <a:effectLst/>
              <a:latin typeface="Gill Sans MT" panose="020B0502020104020203" pitchFamily="34" charset="77"/>
              <a:ea typeface="Open Sans Light" pitchFamily="2" charset="0"/>
              <a:cs typeface="Open Sans Light" pitchFamily="2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kern="100">
                <a:solidFill>
                  <a:schemeClr val="bg1">
                    <a:lumMod val="85000"/>
                  </a:schemeClr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Use </a:t>
            </a:r>
            <a:r>
              <a:rPr lang="en-US" sz="1600" b="1" kern="100">
                <a:solidFill>
                  <a:schemeClr val="bg1">
                    <a:lumMod val="85000"/>
                  </a:schemeClr>
                </a:solidFill>
                <a:effectLst/>
                <a:latin typeface="Gill Sans MT" panose="020B0502020104020203" pitchFamily="34" charset="77"/>
                <a:ea typeface="Open Sans ExtraBold" pitchFamily="2" charset="0"/>
                <a:cs typeface="Open Sans ExtraBold" pitchFamily="2" charset="0"/>
              </a:rPr>
              <a:t>email marketing automation</a:t>
            </a:r>
            <a:r>
              <a:rPr lang="en-US" sz="1600" kern="100">
                <a:solidFill>
                  <a:schemeClr val="bg1">
                    <a:lumMod val="85000"/>
                  </a:schemeClr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 for personalization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kern="100">
                <a:solidFill>
                  <a:schemeClr val="bg1">
                    <a:lumMod val="85000"/>
                  </a:schemeClr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Don't forget to </a:t>
            </a:r>
            <a:r>
              <a:rPr lang="en-US" sz="1600" b="1" kern="100">
                <a:solidFill>
                  <a:schemeClr val="bg1">
                    <a:lumMod val="85000"/>
                  </a:schemeClr>
                </a:solidFill>
                <a:effectLst/>
                <a:latin typeface="Gill Sans MT" panose="020B0502020104020203" pitchFamily="34" charset="77"/>
                <a:ea typeface="Open Sans ExtraBold" pitchFamily="2" charset="0"/>
                <a:cs typeface="Open Sans ExtraBold" pitchFamily="2" charset="0"/>
              </a:rPr>
              <a:t>monitor analytics</a:t>
            </a:r>
            <a:r>
              <a:rPr lang="en-US" sz="1600" kern="100">
                <a:solidFill>
                  <a:schemeClr val="bg1">
                    <a:lumMod val="85000"/>
                  </a:schemeClr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 and adjust strategies accordingly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AB66CD-84E6-1FAA-406E-3E89989C8599}"/>
              </a:ext>
            </a:extLst>
          </p:cNvPr>
          <p:cNvSpPr txBox="1"/>
          <p:nvPr/>
        </p:nvSpPr>
        <p:spPr>
          <a:xfrm>
            <a:off x="3966983" y="4721578"/>
            <a:ext cx="3142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- Imelda Alejandrino, </a:t>
            </a:r>
            <a:r>
              <a:rPr lang="en-US">
                <a:hlinkClick r:id="rId2"/>
              </a:rPr>
              <a:t>AP42.com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AC865D-93D1-EE47-302B-AB20C9AEE356}"/>
              </a:ext>
            </a:extLst>
          </p:cNvPr>
          <p:cNvSpPr txBox="1"/>
          <p:nvPr/>
        </p:nvSpPr>
        <p:spPr>
          <a:xfrm>
            <a:off x="4387765" y="1801018"/>
            <a:ext cx="38418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kern="100">
                <a:solidFill>
                  <a:schemeClr val="bg1">
                    <a:lumMod val="85000"/>
                  </a:schemeClr>
                </a:solidFill>
                <a:effectLst/>
                <a:latin typeface="Gill Sans MT" panose="020B0502020104020203" pitchFamily="34" charset="77"/>
                <a:ea typeface="Open Sans ExtraBold" pitchFamily="2" charset="0"/>
                <a:cs typeface="Open Sans ExtraBold" pitchFamily="2" charset="0"/>
              </a:rPr>
              <a:t>Personalize marketing messages</a:t>
            </a:r>
            <a:endParaRPr lang="en-US" sz="1600" kern="100">
              <a:solidFill>
                <a:schemeClr val="bg1">
                  <a:lumMod val="85000"/>
                </a:schemeClr>
              </a:solidFill>
              <a:effectLst/>
              <a:latin typeface="Gill Sans MT" panose="020B0502020104020203" pitchFamily="34" charset="77"/>
              <a:ea typeface="Open Sans Light" pitchFamily="2" charset="0"/>
              <a:cs typeface="Open Sans Light" pitchFamily="2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kern="100">
                <a:solidFill>
                  <a:schemeClr val="bg1">
                    <a:lumMod val="85000"/>
                  </a:schemeClr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Highlight </a:t>
            </a:r>
            <a:r>
              <a:rPr lang="en-US" sz="1600" b="1" kern="100">
                <a:solidFill>
                  <a:schemeClr val="bg1">
                    <a:lumMod val="85000"/>
                  </a:schemeClr>
                </a:solidFill>
                <a:effectLst/>
                <a:latin typeface="Gill Sans MT" panose="020B0502020104020203" pitchFamily="34" charset="77"/>
                <a:ea typeface="Open Sans ExtraBold" pitchFamily="2" charset="0"/>
                <a:cs typeface="Open Sans ExtraBold" pitchFamily="2" charset="0"/>
              </a:rPr>
              <a:t>sustainability and social responsibility</a:t>
            </a:r>
            <a:r>
              <a:rPr lang="en-US" sz="1600" kern="100">
                <a:solidFill>
                  <a:schemeClr val="bg1">
                    <a:lumMod val="85000"/>
                  </a:schemeClr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 efforts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ExtraBold" pitchFamily="2" charset="0"/>
                <a:cs typeface="Open Sans ExtraBold" pitchFamily="2" charset="0"/>
              </a:rPr>
              <a:t>Collaborate</a:t>
            </a:r>
            <a:r>
              <a:rPr lang="en-US" sz="1600" kern="100">
                <a:solidFill>
                  <a:srgbClr val="000000"/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 with other businesses for mutual growth</a:t>
            </a:r>
            <a:endParaRPr lang="en-US" sz="1600" kern="100">
              <a:effectLst/>
              <a:latin typeface="Gill Sans MT" panose="020B0502020104020203" pitchFamily="34" charset="77"/>
              <a:ea typeface="Open Sans Light" pitchFamily="2" charset="0"/>
              <a:cs typeface="Open Sans Light" pitchFamily="2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kern="100">
                <a:solidFill>
                  <a:schemeClr val="bg1">
                    <a:lumMod val="85000"/>
                  </a:schemeClr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Encourage </a:t>
            </a:r>
            <a:r>
              <a:rPr lang="en-US" sz="1600" b="1" kern="100">
                <a:solidFill>
                  <a:schemeClr val="bg1">
                    <a:lumMod val="85000"/>
                  </a:schemeClr>
                </a:solidFill>
                <a:effectLst/>
                <a:latin typeface="Gill Sans MT" panose="020B0502020104020203" pitchFamily="34" charset="77"/>
                <a:ea typeface="Open Sans ExtraBold" pitchFamily="2" charset="0"/>
                <a:cs typeface="Open Sans ExtraBold" pitchFamily="2" charset="0"/>
              </a:rPr>
              <a:t>customer reviews and testimonials</a:t>
            </a:r>
            <a:endParaRPr lang="en-US" sz="1600" kern="100">
              <a:solidFill>
                <a:schemeClr val="bg1">
                  <a:lumMod val="85000"/>
                </a:schemeClr>
              </a:solidFill>
              <a:effectLst/>
              <a:latin typeface="Gill Sans MT" panose="020B0502020104020203" pitchFamily="34" charset="77"/>
              <a:ea typeface="Open Sans Light" pitchFamily="2" charset="0"/>
              <a:cs typeface="Open Sans Light" pitchFamily="2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kern="100">
                <a:solidFill>
                  <a:schemeClr val="bg1">
                    <a:lumMod val="85000"/>
                  </a:schemeClr>
                </a:solidFill>
                <a:effectLst/>
                <a:latin typeface="Gill Sans MT" panose="020B0502020104020203" pitchFamily="34" charset="77"/>
                <a:ea typeface="Open Sans ExtraBold" pitchFamily="2" charset="0"/>
                <a:cs typeface="Open Sans ExtraBold" pitchFamily="2" charset="0"/>
              </a:rPr>
              <a:t>Stay informed</a:t>
            </a:r>
            <a:r>
              <a:rPr lang="en-US" sz="1600" kern="100">
                <a:solidFill>
                  <a:schemeClr val="bg1">
                    <a:lumMod val="85000"/>
                  </a:schemeClr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 about marketing trends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kern="100">
                <a:solidFill>
                  <a:schemeClr val="bg1">
                    <a:lumMod val="85000"/>
                  </a:schemeClr>
                </a:solidFill>
                <a:effectLst/>
                <a:latin typeface="Gill Sans MT" panose="020B0502020104020203" pitchFamily="34" charset="77"/>
                <a:ea typeface="Open Sans ExtraBold" pitchFamily="2" charset="0"/>
                <a:cs typeface="Open Sans ExtraBold" pitchFamily="2" charset="0"/>
              </a:rPr>
              <a:t>Budget wisely</a:t>
            </a:r>
            <a:r>
              <a:rPr lang="en-US" sz="1600" kern="100">
                <a:solidFill>
                  <a:schemeClr val="bg1">
                    <a:lumMod val="85000"/>
                  </a:schemeClr>
                </a:solidFill>
                <a:effectLst/>
                <a:latin typeface="Gill Sans MT" panose="020B0502020104020203" pitchFamily="34" charset="77"/>
                <a:ea typeface="Open Sans Light" pitchFamily="2" charset="0"/>
                <a:cs typeface="Open Sans Light" pitchFamily="2" charset="0"/>
              </a:rPr>
              <a:t> focusing on </a:t>
            </a:r>
            <a:r>
              <a:rPr lang="en-US" sz="1600" b="1" kern="100">
                <a:solidFill>
                  <a:schemeClr val="bg1">
                    <a:lumMod val="85000"/>
                  </a:schemeClr>
                </a:solidFill>
                <a:effectLst/>
                <a:latin typeface="Gill Sans MT" panose="020B0502020104020203" pitchFamily="34" charset="77"/>
                <a:ea typeface="Open Sans ExtraBold" pitchFamily="2" charset="0"/>
                <a:cs typeface="Open Sans ExtraBold" pitchFamily="2" charset="0"/>
              </a:rPr>
              <a:t>ROI-driven tactics</a:t>
            </a:r>
            <a:endParaRPr lang="en-US" sz="1600" kern="100">
              <a:solidFill>
                <a:schemeClr val="bg1">
                  <a:lumMod val="85000"/>
                </a:schemeClr>
              </a:solidFill>
              <a:effectLst/>
              <a:latin typeface="Gill Sans MT" panose="020B0502020104020203" pitchFamily="34" charset="77"/>
              <a:ea typeface="Open Sans Light" pitchFamily="2" charset="0"/>
              <a:cs typeface="Open Sans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253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27C81A-9BDE-140C-D50B-6F2162CF9C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C4D01EB-E0B1-00D2-8F8D-B445E6CCB578}"/>
              </a:ext>
            </a:extLst>
          </p:cNvPr>
          <p:cNvSpPr txBox="1"/>
          <p:nvPr/>
        </p:nvSpPr>
        <p:spPr>
          <a:xfrm>
            <a:off x="495387" y="1277798"/>
            <a:ext cx="4767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Gill Sans Light"/>
                <a:cs typeface="Gill Sans Light"/>
              </a:rPr>
              <a:t>TBO/TEN “endorsed” activities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70FD9D-9502-7F09-9C7D-11465646DFAC}"/>
              </a:ext>
            </a:extLst>
          </p:cNvPr>
          <p:cNvSpPr txBox="1"/>
          <p:nvPr/>
        </p:nvSpPr>
        <p:spPr>
          <a:xfrm>
            <a:off x="575961" y="1967554"/>
            <a:ext cx="5797337" cy="2811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18000"/>
              <a:buFont typeface="Arial" panose="020B0604020202020204" pitchFamily="34" charset="0"/>
              <a:buChar char="•"/>
            </a:pPr>
            <a:r>
              <a:rPr lang="en-US" sz="2000">
                <a:latin typeface="Gill Sans Light"/>
                <a:cs typeface="Gill Sans Light"/>
              </a:rPr>
              <a:t>Inclusive of all members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18000"/>
              <a:buFont typeface="Arial" panose="020B0604020202020204" pitchFamily="34" charset="0"/>
              <a:buChar char="•"/>
            </a:pPr>
            <a:r>
              <a:rPr lang="en-US" sz="2000">
                <a:latin typeface="Gill Sans Light"/>
                <a:cs typeface="Gill Sans Light"/>
              </a:rPr>
              <a:t>Well managed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18000"/>
              <a:buFont typeface="Arial" panose="020B0604020202020204" pitchFamily="34" charset="0"/>
              <a:buChar char="•"/>
            </a:pPr>
            <a:r>
              <a:rPr lang="en-US" sz="2000">
                <a:latin typeface="Gill Sans Light"/>
                <a:cs typeface="Gill Sans Light"/>
              </a:rPr>
              <a:t>Use Facebook group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18000"/>
              <a:buFont typeface="Arial" panose="020B0604020202020204" pitchFamily="34" charset="0"/>
              <a:buChar char="•"/>
            </a:pPr>
            <a:r>
              <a:rPr lang="en-US" sz="2000">
                <a:latin typeface="Gill Sans Light"/>
                <a:cs typeface="Gill Sans Light"/>
              </a:rPr>
              <a:t>Keep us in the loop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18000"/>
              <a:buFont typeface="Arial" panose="020B0604020202020204" pitchFamily="34" charset="0"/>
              <a:buChar char="•"/>
            </a:pPr>
            <a:r>
              <a:rPr lang="en-US" sz="2000">
                <a:latin typeface="Gill Sans Light"/>
                <a:cs typeface="Gill Sans Light"/>
              </a:rPr>
              <a:t>Bring questions to Mastermind calls or email devin@travelbeyondtheobvious.com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957BBF-CB7F-B82A-70F5-BCA2792438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3503" y="2021305"/>
            <a:ext cx="1100889" cy="110088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38B429-E796-D15E-3AD2-01C6B1CDEC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3504" y="3334466"/>
            <a:ext cx="1100889" cy="110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178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20782</TotalTime>
  <Words>807</Words>
  <Application>Microsoft Macintosh PowerPoint</Application>
  <PresentationFormat>On-screen Show (16:9)</PresentationFormat>
  <Paragraphs>127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Gill Sans Light</vt:lpstr>
      <vt:lpstr>Gill Sans MT</vt:lpstr>
      <vt:lpstr>Open Sans Light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3303 NE Royal Oaks Dr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devin mckinney</dc:creator>
  <cp:lastModifiedBy>Devin McKinney</cp:lastModifiedBy>
  <cp:revision>297</cp:revision>
  <cp:lastPrinted>2015-07-10T18:26:56Z</cp:lastPrinted>
  <dcterms:created xsi:type="dcterms:W3CDTF">2014-12-11T19:39:38Z</dcterms:created>
  <dcterms:modified xsi:type="dcterms:W3CDTF">2024-01-30T20:33:07Z</dcterms:modified>
</cp:coreProperties>
</file>